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85" r:id="rId4"/>
    <p:sldId id="260" r:id="rId5"/>
    <p:sldId id="261" r:id="rId6"/>
    <p:sldId id="265" r:id="rId7"/>
    <p:sldId id="307" r:id="rId8"/>
    <p:sldId id="306" r:id="rId9"/>
    <p:sldId id="286" r:id="rId10"/>
    <p:sldId id="308" r:id="rId11"/>
    <p:sldId id="309" r:id="rId12"/>
    <p:sldId id="287" r:id="rId13"/>
    <p:sldId id="310" r:id="rId14"/>
    <p:sldId id="311" r:id="rId15"/>
    <p:sldId id="3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785AC7-449A-E54B-9C92-058AED60751B}">
          <p14:sldIdLst>
            <p14:sldId id="256"/>
            <p14:sldId id="266"/>
          </p14:sldIdLst>
        </p14:section>
        <p14:section name="Introduction" id="{7811E718-69C6-D94D-B260-FA54E7C9AEA8}">
          <p14:sldIdLst>
            <p14:sldId id="285"/>
            <p14:sldId id="260"/>
            <p14:sldId id="261"/>
          </p14:sldIdLst>
        </p14:section>
        <p14:section name="Model Development Workflow&#13;Model Development Workflow" id="{C3A32E69-4852-774B-98F4-F4E36EFDB21A}">
          <p14:sldIdLst>
            <p14:sldId id="265"/>
            <p14:sldId id="307"/>
            <p14:sldId id="306"/>
          </p14:sldIdLst>
        </p14:section>
        <p14:section name="Model Optimization and Validation" id="{54E7BD62-C6B1-3445-91EF-D5109EE7AFC7}">
          <p14:sldIdLst>
            <p14:sldId id="286"/>
            <p14:sldId id="308"/>
            <p14:sldId id="309"/>
          </p14:sldIdLst>
        </p14:section>
        <p14:section name="Learning" id="{3FBF4BCA-9211-7E43-A5FB-9EA74AE1DC68}">
          <p14:sldIdLst>
            <p14:sldId id="287"/>
            <p14:sldId id="310"/>
            <p14:sldId id="311"/>
          </p14:sldIdLst>
        </p14:section>
        <p14:section name="Appendix" id="{94A692E6-CBC3-5F4C-946F-5C53561A0E5B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0748"/>
  </p:normalViewPr>
  <p:slideViewPr>
    <p:cSldViewPr snapToGrid="0">
      <p:cViewPr varScale="1">
        <p:scale>
          <a:sx n="116" d="100"/>
          <a:sy n="116" d="100"/>
        </p:scale>
        <p:origin x="161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talinikolic/Desktop/CNN%20Assignment/Reports%20for%20CNN%20Assign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talinikolic/Desktop/CNN%20Assignment/Reports%20for%20CNN%20Assign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talinikolic/Desktop/CNN%20Assignment/Reports%20for%20CNN%20Assign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Users/natalinikolic/Desktop/CNN%20Assignment/Reports%20for%20CNN%20Assignm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 Distribution in CIFAR-10 Dataset</a:t>
            </a:r>
          </a:p>
        </c:rich>
      </c:tx>
      <c:layout>
        <c:manualLayout>
          <c:xMode val="edge"/>
          <c:yMode val="edge"/>
          <c:x val="0.21914456521215517"/>
          <c:y val="3.78695099327592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44096867045699"/>
          <c:y val="0.13339942219452786"/>
          <c:w val="0.79732640293075141"/>
          <c:h val="0.64890108134702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Number of images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Sheet3!$A$2:$A$11</c:f>
              <c:strCache>
                <c:ptCount val="10"/>
                <c:pt idx="0">
                  <c:v>Airplane</c:v>
                </c:pt>
                <c:pt idx="1">
                  <c:v>Automobile</c:v>
                </c:pt>
                <c:pt idx="2">
                  <c:v>Bird</c:v>
                </c:pt>
                <c:pt idx="3">
                  <c:v>Cat</c:v>
                </c:pt>
                <c:pt idx="4">
                  <c:v>Deer</c:v>
                </c:pt>
                <c:pt idx="5">
                  <c:v>Dog</c:v>
                </c:pt>
                <c:pt idx="6">
                  <c:v>Frog</c:v>
                </c:pt>
                <c:pt idx="7">
                  <c:v>Horse</c:v>
                </c:pt>
                <c:pt idx="8">
                  <c:v>Ship</c:v>
                </c:pt>
                <c:pt idx="9">
                  <c:v>Truck</c:v>
                </c:pt>
              </c:strCache>
            </c:strRef>
          </c:cat>
          <c:val>
            <c:numRef>
              <c:f>Sheet3!$B$2:$B$11</c:f>
              <c:numCache>
                <c:formatCode>General</c:formatCode>
                <c:ptCount val="10"/>
                <c:pt idx="0">
                  <c:v>5000</c:v>
                </c:pt>
                <c:pt idx="1">
                  <c:v>5000</c:v>
                </c:pt>
                <c:pt idx="2">
                  <c:v>5000</c:v>
                </c:pt>
                <c:pt idx="3">
                  <c:v>5000</c:v>
                </c:pt>
                <c:pt idx="4">
                  <c:v>5000</c:v>
                </c:pt>
                <c:pt idx="5">
                  <c:v>5000</c:v>
                </c:pt>
                <c:pt idx="6">
                  <c:v>5000</c:v>
                </c:pt>
                <c:pt idx="7">
                  <c:v>5000</c:v>
                </c:pt>
                <c:pt idx="8">
                  <c:v>5000</c:v>
                </c:pt>
                <c:pt idx="9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BE-934E-A5C1-F27D6F87B5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0297696"/>
        <c:axId val="715755168"/>
      </c:barChart>
      <c:catAx>
        <c:axId val="67029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US"/>
          </a:p>
        </c:txPr>
        <c:crossAx val="715755168"/>
        <c:crosses val="autoZero"/>
        <c:auto val="1"/>
        <c:lblAlgn val="ctr"/>
        <c:lblOffset val="100"/>
        <c:noMultiLvlLbl val="0"/>
      </c:catAx>
      <c:valAx>
        <c:axId val="71575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29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2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Aggregate Performance Metrics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387648290051748"/>
          <c:y val="0.20267458008803907"/>
          <c:w val="0.79641178819173852"/>
          <c:h val="0.595311633683930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'Classification Report'!$A$12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'Classification Report'!$B$12:$E$12</c:f>
              <c:numCache>
                <c:formatCode>General</c:formatCode>
                <c:ptCount val="4"/>
                <c:pt idx="1">
                  <c:v>0.55000000000000004</c:v>
                </c:pt>
                <c:pt idx="3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C8-EF44-BCA9-291E41D3C2BC}"/>
            </c:ext>
          </c:extLst>
        </c:ser>
        <c:ser>
          <c:idx val="1"/>
          <c:order val="1"/>
          <c:tx>
            <c:strRef>
              <c:f>'Classification Report'!$A$13</c:f>
              <c:strCache>
                <c:ptCount val="1"/>
                <c:pt idx="0">
                  <c:v>macro avg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'Classification Report'!$B$13:$E$13</c:f>
              <c:numCache>
                <c:formatCode>General</c:formatCode>
                <c:ptCount val="4"/>
                <c:pt idx="0">
                  <c:v>0.57999999999999996</c:v>
                </c:pt>
                <c:pt idx="1">
                  <c:v>0.56000000000000005</c:v>
                </c:pt>
                <c:pt idx="2">
                  <c:v>0.54</c:v>
                </c:pt>
                <c:pt idx="3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C8-EF44-BCA9-291E41D3C2BC}"/>
            </c:ext>
          </c:extLst>
        </c:ser>
        <c:ser>
          <c:idx val="2"/>
          <c:order val="2"/>
          <c:tx>
            <c:strRef>
              <c:f>'Classification Report'!$A$14</c:f>
              <c:strCache>
                <c:ptCount val="1"/>
                <c:pt idx="0">
                  <c:v>weighted avg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'Classification Report'!$B$14:$E$14</c:f>
              <c:numCache>
                <c:formatCode>General</c:formatCode>
                <c:ptCount val="4"/>
                <c:pt idx="0">
                  <c:v>0.57999999999999996</c:v>
                </c:pt>
                <c:pt idx="1">
                  <c:v>0.55000000000000004</c:v>
                </c:pt>
                <c:pt idx="2">
                  <c:v>0.54</c:v>
                </c:pt>
                <c:pt idx="3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C8-EF44-BCA9-291E41D3C2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800927"/>
        <c:axId val="1462880015"/>
      </c:barChart>
      <c:catAx>
        <c:axId val="1462800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880015"/>
        <c:crosses val="autoZero"/>
        <c:auto val="1"/>
        <c:lblAlgn val="ctr"/>
        <c:lblOffset val="100"/>
        <c:noMultiLvlLbl val="0"/>
      </c:catAx>
      <c:valAx>
        <c:axId val="146288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800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400" b="0" i="0" u="none" strike="noStrike" baseline="0"/>
              <a:t>Classification Metrics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626747611415901"/>
          <c:y val="0.17095938313574291"/>
          <c:w val="0.7681738428846161"/>
          <c:h val="0.6493484041998288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'Classification Report'!$B$1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'Classification Report'!$A$2:$A$11</c:f>
              <c:strCache>
                <c:ptCount val="10"/>
                <c:pt idx="0">
                  <c:v>airplane</c:v>
                </c:pt>
                <c:pt idx="1">
                  <c:v>automobile</c:v>
                </c:pt>
                <c:pt idx="2">
                  <c:v>bird</c:v>
                </c:pt>
                <c:pt idx="3">
                  <c:v>cat</c:v>
                </c:pt>
                <c:pt idx="4">
                  <c:v>deer</c:v>
                </c:pt>
                <c:pt idx="5">
                  <c:v>dog</c:v>
                </c:pt>
                <c:pt idx="6">
                  <c:v>frog</c:v>
                </c:pt>
                <c:pt idx="7">
                  <c:v>horse</c:v>
                </c:pt>
                <c:pt idx="8">
                  <c:v>ship</c:v>
                </c:pt>
                <c:pt idx="9">
                  <c:v>truck</c:v>
                </c:pt>
              </c:strCache>
            </c:strRef>
          </c:cat>
          <c:val>
            <c:numRef>
              <c:f>'Classification Report'!$B$2:$B$11</c:f>
              <c:numCache>
                <c:formatCode>General</c:formatCode>
                <c:ptCount val="10"/>
                <c:pt idx="0">
                  <c:v>0.7</c:v>
                </c:pt>
                <c:pt idx="1">
                  <c:v>0.69</c:v>
                </c:pt>
                <c:pt idx="2">
                  <c:v>0.6</c:v>
                </c:pt>
                <c:pt idx="3">
                  <c:v>0.5</c:v>
                </c:pt>
                <c:pt idx="4">
                  <c:v>0.46</c:v>
                </c:pt>
                <c:pt idx="5">
                  <c:v>0.53</c:v>
                </c:pt>
                <c:pt idx="6">
                  <c:v>0.37</c:v>
                </c:pt>
                <c:pt idx="7">
                  <c:v>0.7</c:v>
                </c:pt>
                <c:pt idx="8">
                  <c:v>0.65</c:v>
                </c:pt>
                <c:pt idx="9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E9-6F48-A646-C758658F9A12}"/>
            </c:ext>
          </c:extLst>
        </c:ser>
        <c:ser>
          <c:idx val="1"/>
          <c:order val="1"/>
          <c:tx>
            <c:strRef>
              <c:f>'Classification Report'!$C$1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'Classification Report'!$A$2:$A$11</c:f>
              <c:strCache>
                <c:ptCount val="10"/>
                <c:pt idx="0">
                  <c:v>airplane</c:v>
                </c:pt>
                <c:pt idx="1">
                  <c:v>automobile</c:v>
                </c:pt>
                <c:pt idx="2">
                  <c:v>bird</c:v>
                </c:pt>
                <c:pt idx="3">
                  <c:v>cat</c:v>
                </c:pt>
                <c:pt idx="4">
                  <c:v>deer</c:v>
                </c:pt>
                <c:pt idx="5">
                  <c:v>dog</c:v>
                </c:pt>
                <c:pt idx="6">
                  <c:v>frog</c:v>
                </c:pt>
                <c:pt idx="7">
                  <c:v>horse</c:v>
                </c:pt>
                <c:pt idx="8">
                  <c:v>ship</c:v>
                </c:pt>
                <c:pt idx="9">
                  <c:v>truck</c:v>
                </c:pt>
              </c:strCache>
            </c:strRef>
          </c:cat>
          <c:val>
            <c:numRef>
              <c:f>'Classification Report'!$C$2:$C$11</c:f>
              <c:numCache>
                <c:formatCode>General</c:formatCode>
                <c:ptCount val="10"/>
                <c:pt idx="0">
                  <c:v>0.53</c:v>
                </c:pt>
                <c:pt idx="1">
                  <c:v>0.68</c:v>
                </c:pt>
                <c:pt idx="2">
                  <c:v>0.24</c:v>
                </c:pt>
                <c:pt idx="3">
                  <c:v>0.23</c:v>
                </c:pt>
                <c:pt idx="4">
                  <c:v>0.52</c:v>
                </c:pt>
                <c:pt idx="5">
                  <c:v>0.41</c:v>
                </c:pt>
                <c:pt idx="6">
                  <c:v>0.92</c:v>
                </c:pt>
                <c:pt idx="7">
                  <c:v>0.56999999999999995</c:v>
                </c:pt>
                <c:pt idx="8">
                  <c:v>0.83</c:v>
                </c:pt>
                <c:pt idx="9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E9-6F48-A646-C758658F9A12}"/>
            </c:ext>
          </c:extLst>
        </c:ser>
        <c:ser>
          <c:idx val="2"/>
          <c:order val="2"/>
          <c:tx>
            <c:strRef>
              <c:f>'Classification Report'!$D$1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'Classification Report'!$A$2:$A$11</c:f>
              <c:strCache>
                <c:ptCount val="10"/>
                <c:pt idx="0">
                  <c:v>airplane</c:v>
                </c:pt>
                <c:pt idx="1">
                  <c:v>automobile</c:v>
                </c:pt>
                <c:pt idx="2">
                  <c:v>bird</c:v>
                </c:pt>
                <c:pt idx="3">
                  <c:v>cat</c:v>
                </c:pt>
                <c:pt idx="4">
                  <c:v>deer</c:v>
                </c:pt>
                <c:pt idx="5">
                  <c:v>dog</c:v>
                </c:pt>
                <c:pt idx="6">
                  <c:v>frog</c:v>
                </c:pt>
                <c:pt idx="7">
                  <c:v>horse</c:v>
                </c:pt>
                <c:pt idx="8">
                  <c:v>ship</c:v>
                </c:pt>
                <c:pt idx="9">
                  <c:v>truck</c:v>
                </c:pt>
              </c:strCache>
            </c:strRef>
          </c:cat>
          <c:val>
            <c:numRef>
              <c:f>'Classification Report'!$D$2:$D$11</c:f>
              <c:numCache>
                <c:formatCode>General</c:formatCode>
                <c:ptCount val="10"/>
                <c:pt idx="0">
                  <c:v>0.6</c:v>
                </c:pt>
                <c:pt idx="1">
                  <c:v>0.69</c:v>
                </c:pt>
                <c:pt idx="2">
                  <c:v>0.35</c:v>
                </c:pt>
                <c:pt idx="3">
                  <c:v>0.32</c:v>
                </c:pt>
                <c:pt idx="4">
                  <c:v>0.49</c:v>
                </c:pt>
                <c:pt idx="5">
                  <c:v>0.46</c:v>
                </c:pt>
                <c:pt idx="6">
                  <c:v>0.53</c:v>
                </c:pt>
                <c:pt idx="7">
                  <c:v>0.63</c:v>
                </c:pt>
                <c:pt idx="8">
                  <c:v>0.72</c:v>
                </c:pt>
                <c:pt idx="9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E9-6F48-A646-C758658F9A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24042735"/>
        <c:axId val="1807243983"/>
      </c:barChart>
      <c:catAx>
        <c:axId val="19240427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7243983"/>
        <c:crosses val="autoZero"/>
        <c:auto val="1"/>
        <c:lblAlgn val="ctr"/>
        <c:lblOffset val="100"/>
        <c:noMultiLvlLbl val="0"/>
      </c:catAx>
      <c:valAx>
        <c:axId val="1807243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042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CNN_Model_Architecture!$A$2:$B$18</cx:f>
        <cx:lvl ptCount="17">
          <cx:pt idx="0">(None, 30, 30, 32)</cx:pt>
          <cx:pt idx="1">(None, 30, 30, 32)</cx:pt>
          <cx:pt idx="2">(None, 15, 15, 32)</cx:pt>
          <cx:pt idx="3">(None, 15, 15, 32)</cx:pt>
          <cx:pt idx="4">(None, 13, 13, 64)</cx:pt>
          <cx:pt idx="5">(None, 13, 13, 64)</cx:pt>
          <cx:pt idx="6">(None, 6, 6, 64)</cx:pt>
          <cx:pt idx="7">(None, 6, 6, 64)</cx:pt>
          <cx:pt idx="8">(None, 4, 4, 128)</cx:pt>
          <cx:pt idx="9">(None, 4, 4, 128)</cx:pt>
          <cx:pt idx="10">(None, 2, 2, 128)</cx:pt>
          <cx:pt idx="11">(None, 2, 2, 128)</cx:pt>
          <cx:pt idx="12">(None, 512)</cx:pt>
          <cx:pt idx="13">(None, 256)</cx:pt>
          <cx:pt idx="14">(None, 256)</cx:pt>
          <cx:pt idx="15">(None, 256)</cx:pt>
          <cx:pt idx="16">(None, 10)</cx:pt>
        </cx:lvl>
        <cx:lvl ptCount="17">
          <cx:pt idx="0">conv2d_9 (Conv2D)</cx:pt>
          <cx:pt idx="1">batch_normalization_12 (BatchNormalization)</cx:pt>
          <cx:pt idx="2">max_pooling2d_9 (MaxPooling2D)</cx:pt>
          <cx:pt idx="3">dropout_12 (Dropout)</cx:pt>
          <cx:pt idx="4">conv2d_10 (Conv2D)</cx:pt>
          <cx:pt idx="5">batch_normalization_13 (BatchNormalization)</cx:pt>
          <cx:pt idx="6">max_pooling2d_10 (MaxPooling2D)</cx:pt>
          <cx:pt idx="7">dropout_13 (Dropout)</cx:pt>
          <cx:pt idx="8">conv2d_11 (Conv2D)</cx:pt>
          <cx:pt idx="9">batch_normalization_14 (BatchNormalization)</cx:pt>
          <cx:pt idx="10">max_pooling2d_11 (MaxPooling2D)</cx:pt>
          <cx:pt idx="11">dropout_14 (Dropout)</cx:pt>
          <cx:pt idx="12">flatten_3 (Flatten)</cx:pt>
          <cx:pt idx="13">dense_6 (Dense)</cx:pt>
          <cx:pt idx="14">batch_normalization_15 (BatchNormalization)</cx:pt>
          <cx:pt idx="15">dropout_15 (Dropout)</cx:pt>
          <cx:pt idx="16">dense_7 (Dense)</cx:pt>
        </cx:lvl>
      </cx:strDim>
      <cx:numDim type="val">
        <cx:f>CNN_Model_Architecture!$C$2:$C$18</cx:f>
        <cx:lvl ptCount="17" formatCode="General">
          <cx:pt idx="0">896</cx:pt>
          <cx:pt idx="1">128</cx:pt>
          <cx:pt idx="2">0</cx:pt>
          <cx:pt idx="3">0</cx:pt>
          <cx:pt idx="4">18496</cx:pt>
          <cx:pt idx="5">256</cx:pt>
          <cx:pt idx="6">0</cx:pt>
          <cx:pt idx="7">0</cx:pt>
          <cx:pt idx="8">73856</cx:pt>
          <cx:pt idx="9">512</cx:pt>
          <cx:pt idx="10">0</cx:pt>
          <cx:pt idx="11">0</cx:pt>
          <cx:pt idx="12">0</cx:pt>
          <cx:pt idx="13">131328</cx:pt>
          <cx:pt idx="14">1024</cx:pt>
          <cx:pt idx="15">0</cx:pt>
          <cx:pt idx="16">2570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Parameter Distribution Across Layers</a:t>
            </a:r>
            <a:endParaRPr lang="en-US" sz="12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cx:rich>
      </cx:tx>
    </cx:title>
    <cx:plotArea>
      <cx:plotAreaRegion>
        <cx:series layoutId="clusteredColumn" uniqueId="{49C4040B-F442-554D-B77D-EB8BBD033B53}">
          <cx:tx>
            <cx:txData>
              <cx:f>CNN_Model_Architecture!$C$1</cx:f>
              <cx:v>Param #</cx:v>
            </cx:txData>
          </cx:tx>
          <cx:dataId val="0"/>
          <cx:layoutPr>
            <cx:aggregation/>
          </cx:layoutPr>
          <cx:axisId val="1"/>
        </cx:series>
        <cx:series layoutId="paretoLine" ownerIdx="0" uniqueId="{14758439-7E3E-364D-8F6B-AEE5C414AD53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8E432-139F-CE44-8876-97BEB906AA67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C7301-4621-5347-89AC-E696329B6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4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C7301-4621-5347-89AC-E696329B6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C7301-4621-5347-89AC-E696329B64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C7301-4621-5347-89AC-E696329B6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6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97F3-24A2-5065-56EA-629A60EBE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E16E9B-AC2B-1661-66C3-F909A5FEF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271249-0F15-C9BA-8CB7-14BD28F2A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CF2E5-A5AD-D025-94CB-517B51B71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C7301-4621-5347-89AC-E696329B64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C7301-4621-5347-89AC-E696329B64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7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253E1-AF45-CE92-FFA1-B8DEB2825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B5C3A-BFF5-9FE8-74AE-26887C861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01228C-5DFE-E25A-F994-D712292D8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9216A-39A8-A8A4-4059-6595DB263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C7301-4621-5347-89AC-E696329B64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0A95C-EB11-237E-B12C-3048D19E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4431F-9964-E6AA-766A-4982105D3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26BDD-3CEE-7971-6781-B1307E071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C47BE-DA84-7326-D5C4-0D7298D01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C7301-4621-5347-89AC-E696329B64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95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C5F82-3D07-3955-8A01-9562DE04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BF5F5-3EEB-1D66-0D82-4483877B5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6179E-054C-7EE1-72F1-F0E030603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728E-D0A6-CEE3-0CCE-51D36EE8D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C7301-4621-5347-89AC-E696329B64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5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9924-F343-DBEA-94AD-707D4EFE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3BEE5-B692-013F-C498-4C9DEAFD9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67CD6-2F9F-D7E7-7E53-DD8D003AA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55FE0-7FA9-77D9-C296-0480A09C3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C7301-4621-5347-89AC-E696329B64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8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DF66-3437-0B86-27BB-3CDC2D72A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9F5B4-5574-39D3-8914-698281871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B632E-3545-17D9-4607-FAF3B0AB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74E45-9069-22E4-3F0F-EF5E09DD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1373C-5031-43FB-1B53-BFFEAF14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3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4F29-C6D9-D0EC-7913-F28D599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1B606-D641-0E6C-B9A8-9FCA0DDE3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B5269-1AAF-0691-3F84-B19144F8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517E-499D-6447-9748-17CC819F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A4CF-E0F6-4B3A-1480-D47F206D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8B1C8-41EE-9F79-6E17-01AB21F97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B6193-1838-790D-6F25-017784CDE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914CC-98DE-3887-69CF-182C0C5E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E482-AEB1-DC39-16D9-D8125033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CC5-56EA-385A-7A85-C357B31A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4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4291-B626-665C-6547-83B89254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A4036-F64D-98EE-86DB-5E1200EC9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1A471-03E5-9CA3-F46E-4EA792D3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3C52A-6BE7-6F77-8138-4E7B4563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0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129B-0F0E-7E68-0F2E-C30C3C00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B32E7-9F04-01B1-05D0-C82815BF3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6AF13-DF9B-7678-7FBA-1BA7605A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2D51-F771-52F4-A0CB-C0846952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DEFD5-1358-F87E-DB0B-BC62D864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DDFD-5BF6-F9B3-5C53-BE300BE7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58A2C-A674-9DC1-3C0B-5012C1417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DE70D-2FC7-9935-0DFC-254F8C41B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46C75-6B33-784E-3772-01F9E3F2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0212F-F072-42B9-7D8C-7F0F7CC9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6E782-49F7-2676-CF03-0E2818F9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434F-84F2-B288-4BD9-CBCB5F26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B01B9-0A07-78D4-9D85-9393A1D70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195FB-8C2A-A6D7-6BCA-FF81C7832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C6AEE-D66E-CD14-0013-6DC981E86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646B0-693E-B67B-B40B-9AA4D7077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9CA47A-D761-D156-B65D-511BA4A3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6F848B-7E58-6EE6-AD86-D8D62D70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DC208-4015-72D3-DF3E-59EB931C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9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8FEF-8517-47C8-7A2D-023A1F97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12CFF-F7B2-085C-D05A-AB87BCA6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53499-66B2-516E-FBE6-D01DC486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28284-EAC4-2678-219F-764406FD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7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EEA878-4183-EC25-73DD-EB28E9ED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F64BC-4CC2-F8DD-51EC-E3CEC3C6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E3D6B-AC4D-91BC-8B11-56F6DDD3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1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FA80-D506-C32D-B9EA-78E88545B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7A1C-83E1-3915-6A58-E7DCCE08F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5743F-1CBA-FE89-7728-9FC0D602F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2C899-AEA4-6C68-DF8A-73B3050F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EC81F-36A5-D076-BE53-B3DBEA31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5C194-B83E-2F95-EB5D-D1D227B9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8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B0C3-67FB-391B-556B-FBD76B90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C9F40-0B75-C622-D537-F1E474FDA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09576-B030-3320-EA94-E9320794F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9AF52-7F4D-0E05-C1C4-177BB448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667BE-CD0C-8248-94BC-7E3C5D36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11E6E-72A8-1674-E2BE-459A595C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8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6D22B2-A85C-DDAD-3C41-32E986EF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AB630-693A-ED22-2F6C-0EDB1BC1F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0D2BB-94A4-7AF9-71BD-13630B1FB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F2B21A-6C48-6F44-95AF-1BE9EA59E16E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A717D-57AD-E901-D5B1-05386D06F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9C4E7-34BA-0AED-0187-7376207A3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A0B5AD-E0BB-684A-85C5-77AF1EBAB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cvvcvccvvcvc/cifar-conv" TargetMode="External"/><Relationship Id="rId3" Type="http://schemas.openxmlformats.org/officeDocument/2006/relationships/hyperlink" Target="https://arxiv.org/abs/2404.00498" TargetMode="External"/><Relationship Id="rId7" Type="http://schemas.openxmlformats.org/officeDocument/2006/relationships/hyperlink" Target="https://www.kaggle.com/code/icofield/cifar-10-basic-cnn-with-pytorch" TargetMode="External"/><Relationship Id="rId2" Type="http://schemas.openxmlformats.org/officeDocument/2006/relationships/hyperlink" Target="https://www.intechope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tutorials/quickstart/beginner" TargetMode="External"/><Relationship Id="rId5" Type="http://schemas.openxmlformats.org/officeDocument/2006/relationships/hyperlink" Target="https://scikit-learn.org/1.5/modules/neural_networks_supervised.html" TargetMode="External"/><Relationship Id="rId4" Type="http://schemas.openxmlformats.org/officeDocument/2006/relationships/hyperlink" Target="https://paperswithcode.com/sota/image-classification-on-cifar-10?utm_source=chatgpt.com" TargetMode="External"/><Relationship Id="rId9" Type="http://schemas.openxmlformats.org/officeDocument/2006/relationships/hyperlink" Target="https://keras.io/api/datasets/cifar1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chart" Target="../charts/chart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0.png"/><Relationship Id="rId5" Type="http://schemas.microsoft.com/office/2014/relationships/chartEx" Target="../charts/chartEx1.xml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C6D3A4-F681-76C1-B36C-CDD78E834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D11FA-1338-69AF-5E94-7C74E1D27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390" y="1046348"/>
            <a:ext cx="9144000" cy="2210772"/>
          </a:xfrm>
        </p:spPr>
        <p:txBody>
          <a:bodyPr>
            <a:normAutofit/>
          </a:bodyPr>
          <a:lstStyle/>
          <a:p>
            <a:r>
              <a:rPr lang="en-CA" sz="3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 Recognition with Neural Networks Using the CIFAR-10 Dataset</a:t>
            </a:r>
            <a:endParaRPr lang="en-CA" sz="35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A8377-6FDE-22F0-6638-FC045B0C6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792" y="3668081"/>
            <a:ext cx="9144000" cy="14133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 (MS)"/>
              </a:rPr>
              <a:t>For the partial fulfillment of requirements of Module 3 </a:t>
            </a:r>
            <a:r>
              <a:rPr lang="en-CA" sz="200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October 2024 B</a:t>
            </a:r>
            <a:r>
              <a:rPr lang="en-CA" sz="2000" b="1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 (MS)"/>
              </a:rPr>
              <a:t>of PGD Certificate in Artificial Intelligence at University of Essex Online.</a:t>
            </a:r>
          </a:p>
          <a:p>
            <a:endParaRPr lang="en-US" sz="2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 (MS)"/>
            </a:endParaRP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 (MS)"/>
              </a:rPr>
              <a:t>University Number: 12696230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67F0A84E-21AD-C042-BA07-2024B136F1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403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6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1"/>
    </mc:Choice>
    <mc:Fallback xmlns="">
      <p:transition spd="slow" advTm="16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97E0-809D-430E-9D32-35E02310D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E392-34C5-D96C-9738-D9157DE0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567"/>
          </a:xfrm>
        </p:spPr>
        <p:txBody>
          <a:bodyPr>
            <a:noAutofit/>
          </a:bodyPr>
          <a:lstStyle/>
          <a:p>
            <a:r>
              <a:rPr lang="en-CA" sz="2100" dirty="0"/>
              <a:t>From Metrics to Visuals: Understanding Model Behavior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61537E-5D52-12CD-FE69-4FE422A44E28}"/>
              </a:ext>
            </a:extLst>
          </p:cNvPr>
          <p:cNvSpPr/>
          <p:nvPr/>
        </p:nvSpPr>
        <p:spPr>
          <a:xfrm>
            <a:off x="838200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and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8DCF65-1A4D-0302-0CE5-DD46E941EC09}"/>
              </a:ext>
            </a:extLst>
          </p:cNvPr>
          <p:cNvSpPr/>
          <p:nvPr/>
        </p:nvSpPr>
        <p:spPr>
          <a:xfrm>
            <a:off x="4807299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E00D9-E4F4-E26A-5245-00EA90ACD87A}"/>
              </a:ext>
            </a:extLst>
          </p:cNvPr>
          <p:cNvSpPr/>
          <p:nvPr/>
        </p:nvSpPr>
        <p:spPr>
          <a:xfrm>
            <a:off x="838200" y="1762895"/>
            <a:ext cx="3827282" cy="366694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Evaluation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Assessed final performance using test loss (error on unseen data) and test accuracy (percentage of correct predictions) on an independent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Predictions, Metrics, and Analysis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Generated predictions, converted labels, created a classification report with precision, recall, and F1-scores, and used a confusion matrix to visualize correct and incorrect predictions, highlighting strengths and weaknesses in class-specific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Verification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Confirmed the test data's compatibility with the model by validating dataset shapes to ensure reliability.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 Visualization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Classes like ship, automobile, and horse performed better, with relatively higher metrics, while bird, cat, and dog performed worse (lower F1-scores), highlighting difficulty in differentiation.</a:t>
            </a:r>
            <a:endParaRPr lang="en-US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4A6AF4-AF16-BCD8-0F9A-5796ABFDCECE}"/>
              </a:ext>
            </a:extLst>
          </p:cNvPr>
          <p:cNvSpPr/>
          <p:nvPr/>
        </p:nvSpPr>
        <p:spPr>
          <a:xfrm>
            <a:off x="4824952" y="1762895"/>
            <a:ext cx="6528847" cy="366694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1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95237-482C-2ABF-9D67-0E22C15C62D9}"/>
              </a:ext>
            </a:extLst>
          </p:cNvPr>
          <p:cNvCxnSpPr/>
          <p:nvPr/>
        </p:nvCxnSpPr>
        <p:spPr>
          <a:xfrm>
            <a:off x="838200" y="1649775"/>
            <a:ext cx="382728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C90F4-3E86-97F1-9C67-674AC2511579}"/>
              </a:ext>
            </a:extLst>
          </p:cNvPr>
          <p:cNvCxnSpPr>
            <a:cxnSpLocks/>
          </p:cNvCxnSpPr>
          <p:nvPr/>
        </p:nvCxnSpPr>
        <p:spPr>
          <a:xfrm>
            <a:off x="4824952" y="1649775"/>
            <a:ext cx="652884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1B872E6-83A4-4140-660C-616CD87D3702}"/>
              </a:ext>
            </a:extLst>
          </p:cNvPr>
          <p:cNvSpPr/>
          <p:nvPr/>
        </p:nvSpPr>
        <p:spPr>
          <a:xfrm>
            <a:off x="11085491" y="206671"/>
            <a:ext cx="699989" cy="6999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4FE1F3-BD3D-7CCE-17A0-81A0180CD5D9}"/>
              </a:ext>
            </a:extLst>
          </p:cNvPr>
          <p:cNvSpPr/>
          <p:nvPr/>
        </p:nvSpPr>
        <p:spPr>
          <a:xfrm>
            <a:off x="838199" y="5580662"/>
            <a:ext cx="10515599" cy="6625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message: </a:t>
            </a: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model achieves 55% accuracy, performing slightly better than chance across all classes on average, but struggles with underrepresented and difficult classes like "cat" and "bird," highlighting the need for optimization.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EC0064-FE5A-F3A0-6912-74C3A79D508D}"/>
              </a:ext>
            </a:extLst>
          </p:cNvPr>
          <p:cNvSpPr/>
          <p:nvPr/>
        </p:nvSpPr>
        <p:spPr>
          <a:xfrm>
            <a:off x="5062194" y="1923067"/>
            <a:ext cx="6080288" cy="344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0754AAC-B86C-42EE-F5A6-264278836F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885516"/>
              </p:ext>
            </p:extLst>
          </p:nvPr>
        </p:nvGraphicFramePr>
        <p:xfrm>
          <a:off x="5061179" y="1932495"/>
          <a:ext cx="2791350" cy="3450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3884C86-0B34-EE3C-2254-8AA33BA96E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106702"/>
              </p:ext>
            </p:extLst>
          </p:nvPr>
        </p:nvGraphicFramePr>
        <p:xfrm>
          <a:off x="8003810" y="1960367"/>
          <a:ext cx="3001883" cy="3354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4" name="Audio 13">
            <a:extLst>
              <a:ext uri="{FF2B5EF4-FFF2-40B4-BE49-F238E27FC236}">
                <a16:creationId xmlns:a16="http://schemas.microsoft.com/office/drawing/2014/main" id="{4F0BD0FE-445F-B81B-40DA-B70C44333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43"/>
    </mc:Choice>
    <mc:Fallback xmlns="">
      <p:transition spd="slow" advTm="90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BA947-EA85-C3CD-A787-3750EF1A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66F6-EA4C-0DC9-C4B7-3F79A22A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567"/>
          </a:xfrm>
        </p:spPr>
        <p:txBody>
          <a:bodyPr>
            <a:noAutofit/>
          </a:bodyPr>
          <a:lstStyle/>
          <a:p>
            <a:r>
              <a:rPr lang="en-CA" sz="2100" dirty="0"/>
              <a:t>Performance Overview: Consistent Accuracy with Notable Misclassifications in Similar Classes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DC1DCC-036F-2768-1481-FCF4BFE798F4}"/>
              </a:ext>
            </a:extLst>
          </p:cNvPr>
          <p:cNvSpPr/>
          <p:nvPr/>
        </p:nvSpPr>
        <p:spPr>
          <a:xfrm>
            <a:off x="838200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and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F6E7DB-89B0-8712-92DE-91B2B387E3F8}"/>
              </a:ext>
            </a:extLst>
          </p:cNvPr>
          <p:cNvSpPr/>
          <p:nvPr/>
        </p:nvSpPr>
        <p:spPr>
          <a:xfrm>
            <a:off x="4807299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EBCF88-BBE7-B900-3C02-EE9D2BCF7272}"/>
              </a:ext>
            </a:extLst>
          </p:cNvPr>
          <p:cNvSpPr/>
          <p:nvPr/>
        </p:nvSpPr>
        <p:spPr>
          <a:xfrm>
            <a:off x="838200" y="1762895"/>
            <a:ext cx="3827282" cy="366694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 Accuracy and Loss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The test accuracy of 55.22% and loss of 1.24 are consistent with the validation trends, where accuracy stabilizes around 55% and loss near 1.2. This consistency suggests the model generalizes well across the training, validation, and test datasets, indicating stable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Benchmark Comparison: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Compared to a possible state-of-the-art  90-99% accuracy, this model is underperforming.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Confusion Matrix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The model predicts Class 6 and Class 8 (frog and ship) accurately. However, it struggles with categories that exhibit high inter-class similarity, such as Class 0 (airplane) and Class 8 (ship) or Class 3 (cat) and Class 6 (frog).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Possible Explanation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These challenges arise most likely due to similar visual characteristics or contextual similarities.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b="1" dirty="0">
              <a:solidFill>
                <a:schemeClr val="tx1"/>
              </a:solidFill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A71B8-C910-8145-F155-211F4A47606D}"/>
              </a:ext>
            </a:extLst>
          </p:cNvPr>
          <p:cNvSpPr/>
          <p:nvPr/>
        </p:nvSpPr>
        <p:spPr>
          <a:xfrm>
            <a:off x="4824952" y="1762895"/>
            <a:ext cx="6528847" cy="366694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1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E03702-379F-FA3A-AA9C-1B36B4368951}"/>
              </a:ext>
            </a:extLst>
          </p:cNvPr>
          <p:cNvCxnSpPr/>
          <p:nvPr/>
        </p:nvCxnSpPr>
        <p:spPr>
          <a:xfrm>
            <a:off x="838200" y="1649775"/>
            <a:ext cx="382728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9C9A21-C6CF-EBB6-8D97-84FD4E5E126C}"/>
              </a:ext>
            </a:extLst>
          </p:cNvPr>
          <p:cNvCxnSpPr>
            <a:cxnSpLocks/>
          </p:cNvCxnSpPr>
          <p:nvPr/>
        </p:nvCxnSpPr>
        <p:spPr>
          <a:xfrm>
            <a:off x="4824952" y="1649775"/>
            <a:ext cx="652884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781B42-B5FE-6152-EF12-43B144125E0F}"/>
              </a:ext>
            </a:extLst>
          </p:cNvPr>
          <p:cNvSpPr/>
          <p:nvPr/>
        </p:nvSpPr>
        <p:spPr>
          <a:xfrm>
            <a:off x="11085491" y="206671"/>
            <a:ext cx="699989" cy="6999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941BB6-D248-19D4-CB09-8C2EF5EF8FCE}"/>
              </a:ext>
            </a:extLst>
          </p:cNvPr>
          <p:cNvSpPr/>
          <p:nvPr/>
        </p:nvSpPr>
        <p:spPr>
          <a:xfrm>
            <a:off x="838199" y="5580662"/>
            <a:ext cx="10515599" cy="6625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message: </a:t>
            </a: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model achieves 55.22% accuracy and 1.24 loss, with challenges in distinguishing similar classes like airplanes and ships – classes 0 vs. 8 (123) as well as cat and frog – classes 3 vs. 6 (246).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FDDD8CB4-518E-EB16-9475-68B8635C7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284" y="2394409"/>
            <a:ext cx="6272500" cy="23849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1D35E7-0B68-6EC7-2DCD-F3FEF5980E0F}"/>
              </a:ext>
            </a:extLst>
          </p:cNvPr>
          <p:cNvSpPr/>
          <p:nvPr/>
        </p:nvSpPr>
        <p:spPr>
          <a:xfrm>
            <a:off x="7157756" y="2020367"/>
            <a:ext cx="1780466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Confusion Matrix</a:t>
            </a:r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A2B1D718-B45E-AA25-9D82-37665A525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2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61"/>
    </mc:Choice>
    <mc:Fallback xmlns="">
      <p:transition spd="slow" advTm="73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9A43-99CA-15CE-6511-A306B5233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AA4F-7B2A-66B2-CBBD-93D6EEC5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4C97B5-8193-266D-4DB1-274D84267E78}"/>
              </a:ext>
            </a:extLst>
          </p:cNvPr>
          <p:cNvSpPr/>
          <p:nvPr/>
        </p:nvSpPr>
        <p:spPr>
          <a:xfrm>
            <a:off x="3277425" y="2575071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CA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Development Workflow</a:t>
            </a:r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608E6-58AA-B270-5497-8C6CA396A7AD}"/>
              </a:ext>
            </a:extLst>
          </p:cNvPr>
          <p:cNvSpPr/>
          <p:nvPr/>
        </p:nvSpPr>
        <p:spPr>
          <a:xfrm>
            <a:off x="3277425" y="3565671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CA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Optimization and Validation</a:t>
            </a:r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1CAD0-F00A-C79E-FE1B-11407248961E}"/>
              </a:ext>
            </a:extLst>
          </p:cNvPr>
          <p:cNvSpPr/>
          <p:nvPr/>
        </p:nvSpPr>
        <p:spPr>
          <a:xfrm>
            <a:off x="3277425" y="4556272"/>
            <a:ext cx="8216900" cy="7477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6C682F-7F2B-AB1D-75AE-FBA25D63D761}"/>
              </a:ext>
            </a:extLst>
          </p:cNvPr>
          <p:cNvSpPr/>
          <p:nvPr/>
        </p:nvSpPr>
        <p:spPr>
          <a:xfrm>
            <a:off x="2947225" y="2618727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46B06E-15D9-E2AD-D6CB-D97614BB8068}"/>
              </a:ext>
            </a:extLst>
          </p:cNvPr>
          <p:cNvSpPr/>
          <p:nvPr/>
        </p:nvSpPr>
        <p:spPr>
          <a:xfrm>
            <a:off x="2947225" y="3609327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293E52-2838-5F57-57BA-457A058DFC80}"/>
              </a:ext>
            </a:extLst>
          </p:cNvPr>
          <p:cNvSpPr/>
          <p:nvPr/>
        </p:nvSpPr>
        <p:spPr>
          <a:xfrm>
            <a:off x="2947225" y="4599928"/>
            <a:ext cx="660400" cy="660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0FB83-5E23-83FE-B644-A6E9651A8AEC}"/>
              </a:ext>
            </a:extLst>
          </p:cNvPr>
          <p:cNvSpPr/>
          <p:nvPr/>
        </p:nvSpPr>
        <p:spPr>
          <a:xfrm>
            <a:off x="3277425" y="1662260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190F3D-613D-7777-7014-22884CF2E33A}"/>
              </a:ext>
            </a:extLst>
          </p:cNvPr>
          <p:cNvSpPr/>
          <p:nvPr/>
        </p:nvSpPr>
        <p:spPr>
          <a:xfrm>
            <a:off x="2947225" y="1705916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3091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B5386-1CD7-0716-14F8-7CAAA9703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5B7E-10B0-24E0-29DC-6DF91D4A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567"/>
          </a:xfrm>
        </p:spPr>
        <p:txBody>
          <a:bodyPr>
            <a:noAutofit/>
          </a:bodyPr>
          <a:lstStyle/>
          <a:p>
            <a:r>
              <a:rPr lang="en-CA" sz="2100" dirty="0"/>
              <a:t>Refining The Model: Tackling Overfitting with Data Split Adjustments, Simplified Architecture, and Targeted Enhancements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E7A47E-4E86-6226-01C2-360E349466AB}"/>
              </a:ext>
            </a:extLst>
          </p:cNvPr>
          <p:cNvSpPr/>
          <p:nvPr/>
        </p:nvSpPr>
        <p:spPr>
          <a:xfrm>
            <a:off x="838200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and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FB1D6-C456-2E06-BDE7-1AE8FD5B2E95}"/>
              </a:ext>
            </a:extLst>
          </p:cNvPr>
          <p:cNvSpPr/>
          <p:nvPr/>
        </p:nvSpPr>
        <p:spPr>
          <a:xfrm>
            <a:off x="4807299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026DF-9702-1DA3-4856-A58DA72FC5E0}"/>
              </a:ext>
            </a:extLst>
          </p:cNvPr>
          <p:cNvSpPr/>
          <p:nvPr/>
        </p:nvSpPr>
        <p:spPr>
          <a:xfrm>
            <a:off x="838200" y="1762894"/>
            <a:ext cx="3827282" cy="392670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Initial Challenges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Overfitting and poor validation accuracy were caused by an incorrect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70/20/10 split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excessive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 epochs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a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simple model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Early fixes like dropout and </a:t>
            </a:r>
            <a:r>
              <a:rPr lang="en-CA" sz="11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BatchNormalization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worsened overfitting.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Split Correction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Adjusting the data split to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80/10/10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resolved the imbalance, providing a solid foundation for training and evaluation.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Hyperparameter Tuning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Reduced the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 rate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0.0003–0.0004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increased early stopping patience to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5–7 epochs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used the Adam optimizer, and set random seeds for reproducibility.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Final Refinements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Reverted to a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 size of 64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capped training at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 epochs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introduced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augmentation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 simplified Conv2D and Dense layers, improving generalization and performance.</a:t>
            </a:r>
            <a:endParaRPr lang="en-CA" sz="1100" b="1" dirty="0">
              <a:solidFill>
                <a:schemeClr val="tx1"/>
              </a:solidFill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F7863-06EF-61D8-1F62-F7DF6D56A3BC}"/>
              </a:ext>
            </a:extLst>
          </p:cNvPr>
          <p:cNvSpPr/>
          <p:nvPr/>
        </p:nvSpPr>
        <p:spPr>
          <a:xfrm>
            <a:off x="4824952" y="1762894"/>
            <a:ext cx="6528847" cy="392670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1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7DF3B-DFCB-0412-6874-2DD3BD96F25B}"/>
              </a:ext>
            </a:extLst>
          </p:cNvPr>
          <p:cNvCxnSpPr/>
          <p:nvPr/>
        </p:nvCxnSpPr>
        <p:spPr>
          <a:xfrm>
            <a:off x="838200" y="1649775"/>
            <a:ext cx="382728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A238C3-F967-4532-77C6-90118F494E9F}"/>
              </a:ext>
            </a:extLst>
          </p:cNvPr>
          <p:cNvCxnSpPr>
            <a:cxnSpLocks/>
          </p:cNvCxnSpPr>
          <p:nvPr/>
        </p:nvCxnSpPr>
        <p:spPr>
          <a:xfrm>
            <a:off x="4824952" y="1649775"/>
            <a:ext cx="652884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A66C5A8-FF37-2C35-B179-FEBFA71CAAD0}"/>
              </a:ext>
            </a:extLst>
          </p:cNvPr>
          <p:cNvSpPr/>
          <p:nvPr/>
        </p:nvSpPr>
        <p:spPr>
          <a:xfrm>
            <a:off x="11085491" y="206671"/>
            <a:ext cx="699989" cy="6999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A5691-2D8A-4FB4-EE2F-B08663B88C5B}"/>
              </a:ext>
            </a:extLst>
          </p:cNvPr>
          <p:cNvSpPr/>
          <p:nvPr/>
        </p:nvSpPr>
        <p:spPr>
          <a:xfrm>
            <a:off x="838199" y="5822939"/>
            <a:ext cx="10515599" cy="6625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message: </a:t>
            </a: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addressing data splitting, hyperparameters, and model architecture, the final approach significantly enhanced model stability, usability, and generalization to unseen data - with room for improvement. 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53 -1 ; - u -24 ">
            <a:extLst>
              <a:ext uri="{FF2B5EF4-FFF2-40B4-BE49-F238E27FC236}">
                <a16:creationId xmlns:a16="http://schemas.microsoft.com/office/drawing/2014/main" id="{455141DE-24F3-54F4-5294-D4D9E5EE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3" y="2045679"/>
            <a:ext cx="2470497" cy="17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ацерчеА sa бичец ">
            <a:extLst>
              <a:ext uri="{FF2B5EF4-FFF2-40B4-BE49-F238E27FC236}">
                <a16:creationId xmlns:a16="http://schemas.microsoft.com/office/drawing/2014/main" id="{CB80ED92-B066-B077-ECF4-553CC74A7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768" y="3858849"/>
            <a:ext cx="2490664" cy="17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8C801F-F090-140B-7D2B-86E0E9C6D609}"/>
              </a:ext>
            </a:extLst>
          </p:cNvPr>
          <p:cNvSpPr/>
          <p:nvPr/>
        </p:nvSpPr>
        <p:spPr>
          <a:xfrm>
            <a:off x="5455138" y="1775191"/>
            <a:ext cx="2438401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Previous Poor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9C128-55E6-8CC0-0158-F860F1A11249}"/>
              </a:ext>
            </a:extLst>
          </p:cNvPr>
          <p:cNvSpPr/>
          <p:nvPr/>
        </p:nvSpPr>
        <p:spPr>
          <a:xfrm>
            <a:off x="8307753" y="1786914"/>
            <a:ext cx="2469661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Optimized Final 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8F64D0-087E-A03B-D9A2-0318727BE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538" y="2055498"/>
            <a:ext cx="2490693" cy="1767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C4053-6AD3-FB9F-5E39-2E08DF239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796" y="3872182"/>
            <a:ext cx="2523881" cy="1762711"/>
          </a:xfrm>
          <a:prstGeom prst="rect">
            <a:avLst/>
          </a:prstGeom>
        </p:spPr>
      </p:pic>
      <p:pic>
        <p:nvPicPr>
          <p:cNvPr id="35" name="Audio 34">
            <a:extLst>
              <a:ext uri="{FF2B5EF4-FFF2-40B4-BE49-F238E27FC236}">
                <a16:creationId xmlns:a16="http://schemas.microsoft.com/office/drawing/2014/main" id="{F22A9C28-AC3E-5C58-3928-A84D4DCC0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64"/>
    </mc:Choice>
    <mc:Fallback xmlns="">
      <p:transition spd="slow" advTm="164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23D7-DDB1-CA69-8316-7B31E72F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C91B-C7BB-31E7-B946-33D8A2C2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567"/>
          </a:xfrm>
        </p:spPr>
        <p:txBody>
          <a:bodyPr>
            <a:noAutofit/>
          </a:bodyPr>
          <a:lstStyle/>
          <a:p>
            <a:r>
              <a:rPr lang="en-CA" sz="2100" dirty="0"/>
              <a:t>Learnings and Conclusion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BD0A3-1319-37F5-3547-92C0075C8E1D}"/>
              </a:ext>
            </a:extLst>
          </p:cNvPr>
          <p:cNvSpPr/>
          <p:nvPr/>
        </p:nvSpPr>
        <p:spPr>
          <a:xfrm>
            <a:off x="838200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and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39FBF-F00A-A476-2E67-AD156503B156}"/>
              </a:ext>
            </a:extLst>
          </p:cNvPr>
          <p:cNvSpPr/>
          <p:nvPr/>
        </p:nvSpPr>
        <p:spPr>
          <a:xfrm>
            <a:off x="4807299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F87FF0-6409-33E1-B558-F5DAF8D0A250}"/>
              </a:ext>
            </a:extLst>
          </p:cNvPr>
          <p:cNvSpPr/>
          <p:nvPr/>
        </p:nvSpPr>
        <p:spPr>
          <a:xfrm>
            <a:off x="838200" y="1762894"/>
            <a:ext cx="3827282" cy="392670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 Development: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Significant growth in Python programming skills, despite early challenges with errors like an incorrect test split (70/20/10 instead of 80/10/10).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Debugging and Reproducibility: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Debugging played a crucial role in resolving issues, ensuring reproducibility with random seeds, and stabilizing the model through hyperparameter tuning.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Refinement: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Iterative refinements, including early stopping and batch size adjustments, enhanced model usability and provided insights into neural network design and optimization.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Directions: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Potential next steps might include using larger datasets such as the CIFAR 100 or exploring advanced architectures and features to further improve performance.</a:t>
            </a:r>
            <a:endParaRPr lang="en-CA" sz="1100" b="1" dirty="0">
              <a:solidFill>
                <a:schemeClr val="tx1"/>
              </a:solidFill>
              <a:highlight>
                <a:srgbClr val="FFFF00"/>
              </a:highligh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02894E-9780-DFDF-2946-19A89A72AC17}"/>
              </a:ext>
            </a:extLst>
          </p:cNvPr>
          <p:cNvSpPr/>
          <p:nvPr/>
        </p:nvSpPr>
        <p:spPr>
          <a:xfrm>
            <a:off x="4824952" y="1762894"/>
            <a:ext cx="6528847" cy="392670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1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F3A4B-70BC-5C46-0946-EADF2F7B52CA}"/>
              </a:ext>
            </a:extLst>
          </p:cNvPr>
          <p:cNvCxnSpPr/>
          <p:nvPr/>
        </p:nvCxnSpPr>
        <p:spPr>
          <a:xfrm>
            <a:off x="838200" y="1649775"/>
            <a:ext cx="382728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E83D40-602B-CCB8-26AC-5A7E0F6D8D1E}"/>
              </a:ext>
            </a:extLst>
          </p:cNvPr>
          <p:cNvCxnSpPr>
            <a:cxnSpLocks/>
          </p:cNvCxnSpPr>
          <p:nvPr/>
        </p:nvCxnSpPr>
        <p:spPr>
          <a:xfrm>
            <a:off x="4824952" y="1649775"/>
            <a:ext cx="652884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5C4CD26-96BD-03B2-ED4B-A543643CBEAA}"/>
              </a:ext>
            </a:extLst>
          </p:cNvPr>
          <p:cNvSpPr/>
          <p:nvPr/>
        </p:nvSpPr>
        <p:spPr>
          <a:xfrm>
            <a:off x="11085491" y="206671"/>
            <a:ext cx="699989" cy="6999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84BD8-4126-CFEB-B65F-1195115466E9}"/>
              </a:ext>
            </a:extLst>
          </p:cNvPr>
          <p:cNvSpPr/>
          <p:nvPr/>
        </p:nvSpPr>
        <p:spPr>
          <a:xfrm>
            <a:off x="838199" y="5822939"/>
            <a:ext cx="10515599" cy="6625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message: </a:t>
            </a: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Correcting initial errors and iteratively refining the model improved Python programming skills, leading to enhanced model stability. Potential future improvements might use a larger datasets (CIFAR-100) and explore advanced neural network architectures.</a:t>
            </a:r>
          </a:p>
          <a:p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 descr="A close up of a text&#10;&#10;Description automatically generated">
            <a:extLst>
              <a:ext uri="{FF2B5EF4-FFF2-40B4-BE49-F238E27FC236}">
                <a16:creationId xmlns:a16="http://schemas.microsoft.com/office/drawing/2014/main" id="{5F5A7B4B-860D-6081-0A37-B0DDBD21FB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28"/>
          <a:stretch/>
        </p:blipFill>
        <p:spPr>
          <a:xfrm>
            <a:off x="4884617" y="2185143"/>
            <a:ext cx="6431925" cy="1667842"/>
          </a:xfrm>
          <a:prstGeom prst="rect">
            <a:avLst/>
          </a:prstGeom>
        </p:spPr>
      </p:pic>
      <p:pic>
        <p:nvPicPr>
          <p:cNvPr id="19" name="Picture 18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BB0BBE9D-2C79-E0DA-8528-A6CC3FF2A7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b="45569"/>
          <a:stretch/>
        </p:blipFill>
        <p:spPr>
          <a:xfrm>
            <a:off x="4892431" y="3929256"/>
            <a:ext cx="6439877" cy="16978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27EC4DC-1DE1-18BE-BDE2-9E54D45565F5}"/>
              </a:ext>
            </a:extLst>
          </p:cNvPr>
          <p:cNvSpPr/>
          <p:nvPr/>
        </p:nvSpPr>
        <p:spPr>
          <a:xfrm>
            <a:off x="6837324" y="1848428"/>
            <a:ext cx="309603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Notes from Model Training Progress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7" name="Audio 36">
            <a:extLst>
              <a:ext uri="{FF2B5EF4-FFF2-40B4-BE49-F238E27FC236}">
                <a16:creationId xmlns:a16="http://schemas.microsoft.com/office/drawing/2014/main" id="{A5B3307B-DCF8-C45F-4B65-FB70E780CA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43"/>
    </mc:Choice>
    <mc:Fallback xmlns="">
      <p:transition spd="slow" advTm="120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F0D25-6696-BA2A-2D8D-62A20D9F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CD21-7602-B62F-CA1E-0F09DD09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278039"/>
            <a:ext cx="10515600" cy="662567"/>
          </a:xfrm>
        </p:spPr>
        <p:txBody>
          <a:bodyPr>
            <a:normAutofit/>
          </a:bodyPr>
          <a:lstStyle/>
          <a:p>
            <a:r>
              <a:rPr lang="en-US" sz="2500" dirty="0"/>
              <a:t>Appendix: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9974F-8D8B-BFD0-01B9-81A920FD43D4}"/>
              </a:ext>
            </a:extLst>
          </p:cNvPr>
          <p:cNvSpPr txBox="1"/>
          <p:nvPr/>
        </p:nvSpPr>
        <p:spPr>
          <a:xfrm>
            <a:off x="772886" y="1071801"/>
            <a:ext cx="7361616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Books and Edited Volumes:</a:t>
            </a:r>
            <a:br>
              <a:rPr lang="en-CA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CA" sz="1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Aceves-Fernandez, M.A. (ed.) (2020) </a:t>
            </a:r>
            <a:r>
              <a:rPr lang="en-CA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Advances and Applications in Deep Learning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London: </a:t>
            </a:r>
            <a:r>
              <a:rPr lang="en-CA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IntechOpen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Al-</a:t>
            </a:r>
            <a:r>
              <a:rPr lang="en-CA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Malah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K.I.M. (2024) </a:t>
            </a:r>
            <a:r>
              <a:rPr lang="en-CA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and Deep Learning Using MATLAB: Algorithms and Tools for Scientists and Engineers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1st </a:t>
            </a:r>
            <a:r>
              <a:rPr lang="en-CA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edn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Hoboken, NJ: John Wiley &amp; Sons.</a:t>
            </a:r>
            <a:b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CA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 Leung Hui, P. (2023) </a:t>
            </a:r>
            <a:r>
              <a:rPr lang="en-CA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Artificial Neural Networks: Recent Advances, New Perspectives and Applications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Available at: 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https://www.intechopen.com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(Accessed: 16 January 2025).</a:t>
            </a:r>
            <a:b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CA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Mattmann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C. (2021) </a:t>
            </a:r>
            <a:r>
              <a:rPr lang="en-CA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with TensorFlow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2nd </a:t>
            </a:r>
            <a:r>
              <a:rPr lang="en-CA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edn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New York: Manning Publications Co. LLC.</a:t>
            </a:r>
            <a:b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CA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Witten, I.H., Frank, E., Hall, M.A., and Pal, C.J. (2017) </a:t>
            </a:r>
            <a:r>
              <a:rPr lang="en-CA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Mining: Practical Machine Learning Tools and Techniques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4th </a:t>
            </a:r>
            <a:r>
              <a:rPr lang="en-CA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edn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Cambridge, MA: Morgan Kaufmann.</a:t>
            </a:r>
          </a:p>
          <a:p>
            <a:br>
              <a:rPr lang="en-CA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CA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Articles:</a:t>
            </a:r>
          </a:p>
          <a:p>
            <a:endParaRPr lang="en-CA" sz="1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Jordan, K. (2024) ‘94% on CIFAR-10 in 3.29 Seconds on a Single GPU’, </a:t>
            </a:r>
            <a:r>
              <a:rPr lang="en-CA" sz="10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arXiv</a:t>
            </a:r>
            <a:r>
              <a:rPr lang="en-CA" sz="1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preprint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Available at: 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https://arxiv.org/abs/2404.00498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(Accessed: 16 January 2025).</a:t>
            </a:r>
            <a:b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CA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CA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Websites:</a:t>
            </a:r>
          </a:p>
          <a:p>
            <a:endParaRPr lang="en-CA" sz="1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Papers with Code (n.d.) ‘Comparison Benchmarks: Image Classification on CIFAR-10’. Available at: 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https://paperswithcode.com/sota/image-classification-on-cifar-10?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(Accessed: 12 January 2025).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 (n.d.) ‘Supervised Neural Networks’. Available at: 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https://scikit-learn.org/1.5/modules/neural_networks_supervised.html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(Accessed: 10 January 2025).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 (n.d.) ‘Beginner </a:t>
            </a:r>
            <a:r>
              <a:rPr lang="en-CA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Quickstart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’. Available at: 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https://www.tensorflow.org/tutorials/quickstart/beginner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(Accessed: 08 January 2025).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 (n.d.) ‘CIFAR-10 Basic CNN with </a:t>
            </a:r>
            <a:r>
              <a:rPr lang="en-CA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’. Available at: 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https://www.kaggle.com/code/icofield/cifar-10-basic-cnn-with-pytorch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(Accessed: 28 December 2024).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 (n.d.) ‘CIFAR-Conv’. Available at: 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https://www.kaggle.com/code/cvvcvccvvcvc/cifar-conv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(Accessed: 21 December 2024).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Keras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(n.d.) ‘CIFAR-10 Dataset API’. Available at: 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https://keras.io/api/datasets/cifar10/</a:t>
            </a:r>
            <a:r>
              <a:rPr lang="en-CA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(Accessed: 21 December 2024).</a:t>
            </a:r>
          </a:p>
          <a:p>
            <a:endParaRPr lang="en-CA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88798-9978-D949-84FC-8E293F8CCB45}"/>
              </a:ext>
            </a:extLst>
          </p:cNvPr>
          <p:cNvSpPr txBox="1"/>
          <p:nvPr/>
        </p:nvSpPr>
        <p:spPr>
          <a:xfrm>
            <a:off x="6477000" y="1071801"/>
            <a:ext cx="52469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827718-FD33-1AD4-A4E9-A5837367F75B}"/>
              </a:ext>
            </a:extLst>
          </p:cNvPr>
          <p:cNvSpPr/>
          <p:nvPr/>
        </p:nvSpPr>
        <p:spPr>
          <a:xfrm>
            <a:off x="11085491" y="206671"/>
            <a:ext cx="699989" cy="6999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4954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3F45-81BB-6980-42DB-823DD5846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5259-40E0-0649-B938-F6E4C21A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Executive Summary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0483D9-96A2-CD7A-0D47-E5AD21CD1704}"/>
              </a:ext>
            </a:extLst>
          </p:cNvPr>
          <p:cNvGrpSpPr/>
          <p:nvPr/>
        </p:nvGrpSpPr>
        <p:grpSpPr>
          <a:xfrm>
            <a:off x="1016000" y="1584327"/>
            <a:ext cx="10515600" cy="1325562"/>
            <a:chOff x="1016000" y="1690688"/>
            <a:chExt cx="10515600" cy="1003300"/>
          </a:xfrm>
          <a:solidFill>
            <a:schemeClr val="bg1">
              <a:lumMod val="95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D24AF9-E1A2-4AF1-76CD-CEAFB99F2AB8}"/>
                </a:ext>
              </a:extLst>
            </p:cNvPr>
            <p:cNvSpPr/>
            <p:nvPr/>
          </p:nvSpPr>
          <p:spPr>
            <a:xfrm>
              <a:off x="1016000" y="1690688"/>
              <a:ext cx="2070100" cy="10033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Task Overview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C2AAB3-D9B2-0F6D-5881-32522BF6CF0F}"/>
                </a:ext>
              </a:extLst>
            </p:cNvPr>
            <p:cNvSpPr/>
            <p:nvPr/>
          </p:nvSpPr>
          <p:spPr>
            <a:xfrm>
              <a:off x="3352800" y="1690688"/>
              <a:ext cx="8178800" cy="10033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CA" sz="1200" dirty="0"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The assignment aimed to train a Neural Network using the CIFAR-10 dataset and evaluate its performance, with Python as the programming language. A </a:t>
              </a:r>
              <a:r>
                <a:rPr lang="en-CA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Convolutional Neural Network (CNN) was chosen due to the context of object recognition. The process encompassed dataset exploration, preprocessing, architecture design, model training, evaluation, and reflections on gained insights.</a:t>
              </a:r>
              <a:endPara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BA7572-D342-68F7-55FD-20158D2D9125}"/>
              </a:ext>
            </a:extLst>
          </p:cNvPr>
          <p:cNvGrpSpPr/>
          <p:nvPr/>
        </p:nvGrpSpPr>
        <p:grpSpPr>
          <a:xfrm>
            <a:off x="1016000" y="3140360"/>
            <a:ext cx="10515600" cy="1329757"/>
            <a:chOff x="1016000" y="3429000"/>
            <a:chExt cx="10515600" cy="10064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EA4CBA-7C8B-FDB4-D146-34A7E92D8AC3}"/>
                </a:ext>
              </a:extLst>
            </p:cNvPr>
            <p:cNvSpPr/>
            <p:nvPr/>
          </p:nvSpPr>
          <p:spPr>
            <a:xfrm>
              <a:off x="1016000" y="3429000"/>
              <a:ext cx="2070100" cy="10033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 Statement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AC13ED-D37B-6EEA-6815-BB0B1DF35921}"/>
                </a:ext>
              </a:extLst>
            </p:cNvPr>
            <p:cNvSpPr/>
            <p:nvPr/>
          </p:nvSpPr>
          <p:spPr>
            <a:xfrm>
              <a:off x="3352800" y="3432175"/>
              <a:ext cx="8178800" cy="10033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CA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Can a CNN effectively train for object recognition using CIFAR-10, and how well does it perform?</a:t>
              </a:r>
              <a:endPara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46B249-5A84-9946-425A-03CF1C9F9D93}"/>
              </a:ext>
            </a:extLst>
          </p:cNvPr>
          <p:cNvGrpSpPr/>
          <p:nvPr/>
        </p:nvGrpSpPr>
        <p:grpSpPr>
          <a:xfrm>
            <a:off x="1016000" y="4700589"/>
            <a:ext cx="10515600" cy="1325562"/>
            <a:chOff x="1016000" y="4819650"/>
            <a:chExt cx="10515600" cy="1003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D02A6-4827-2FF5-E3B5-71D6FFFFEA47}"/>
                </a:ext>
              </a:extLst>
            </p:cNvPr>
            <p:cNvSpPr/>
            <p:nvPr/>
          </p:nvSpPr>
          <p:spPr>
            <a:xfrm>
              <a:off x="1016000" y="4819650"/>
              <a:ext cx="2070100" cy="10033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Key outcomes</a:t>
              </a:r>
              <a:endPara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86C845-E436-04F7-C360-41B3E17F409D}"/>
                </a:ext>
              </a:extLst>
            </p:cNvPr>
            <p:cNvSpPr/>
            <p:nvPr/>
          </p:nvSpPr>
          <p:spPr>
            <a:xfrm>
              <a:off x="3352800" y="4819650"/>
              <a:ext cx="8178800" cy="10033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CA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model achieved 55.22% accuracy and a loss of 1.24, struggling with underrepresented classes like "cat" and "bird" and similar pairs such as airplanes vs. ships (0 vs. 8) and cats vs. frogs (3 vs. 6), showing a need for further optimization.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CA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Iterative model refinement improved stability, and technical skills, with room for improvement.</a:t>
              </a:r>
              <a:endParaRPr lang="en-US" sz="1200" dirty="0">
                <a:solidFill>
                  <a:schemeClr val="tx1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44" name="Audio 43">
            <a:extLst>
              <a:ext uri="{FF2B5EF4-FFF2-40B4-BE49-F238E27FC236}">
                <a16:creationId xmlns:a16="http://schemas.microsoft.com/office/drawing/2014/main" id="{7D231475-EF28-D634-D1FB-48732C2A32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7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38"/>
    </mc:Choice>
    <mc:Fallback xmlns="">
      <p:transition spd="slow" advTm="78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8EE6C-902B-7344-024C-5943496D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5512-0056-54BE-5289-03DA68F4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943C7-FBFF-10C8-299B-B63CA9ACB0ED}"/>
              </a:ext>
            </a:extLst>
          </p:cNvPr>
          <p:cNvSpPr/>
          <p:nvPr/>
        </p:nvSpPr>
        <p:spPr>
          <a:xfrm>
            <a:off x="3277425" y="2575071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CA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Development Workflow</a:t>
            </a:r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E05558-F808-4C5B-61AE-CC9A3D7BA4E8}"/>
              </a:ext>
            </a:extLst>
          </p:cNvPr>
          <p:cNvSpPr/>
          <p:nvPr/>
        </p:nvSpPr>
        <p:spPr>
          <a:xfrm>
            <a:off x="3277425" y="3565671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CA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Optimization and Validation</a:t>
            </a:r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8DAFF-C08E-0B8E-A2E9-5CB455A53946}"/>
              </a:ext>
            </a:extLst>
          </p:cNvPr>
          <p:cNvSpPr/>
          <p:nvPr/>
        </p:nvSpPr>
        <p:spPr>
          <a:xfrm>
            <a:off x="3277425" y="4556272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7C6C36-450D-1EAB-EC25-4A74A702A376}"/>
              </a:ext>
            </a:extLst>
          </p:cNvPr>
          <p:cNvSpPr/>
          <p:nvPr/>
        </p:nvSpPr>
        <p:spPr>
          <a:xfrm>
            <a:off x="2947225" y="2618727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76EED1-7E49-BA47-8A8B-9653EDD4D363}"/>
              </a:ext>
            </a:extLst>
          </p:cNvPr>
          <p:cNvSpPr/>
          <p:nvPr/>
        </p:nvSpPr>
        <p:spPr>
          <a:xfrm>
            <a:off x="2947225" y="3609327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10248A-2B82-E43C-4A07-AE409C502F77}"/>
              </a:ext>
            </a:extLst>
          </p:cNvPr>
          <p:cNvSpPr/>
          <p:nvPr/>
        </p:nvSpPr>
        <p:spPr>
          <a:xfrm>
            <a:off x="2947225" y="4599928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9F218-B3FF-6A0B-A990-3EA40D03A62B}"/>
              </a:ext>
            </a:extLst>
          </p:cNvPr>
          <p:cNvSpPr/>
          <p:nvPr/>
        </p:nvSpPr>
        <p:spPr>
          <a:xfrm>
            <a:off x="3277425" y="1662260"/>
            <a:ext cx="8216900" cy="7477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5F5952-D52E-DC2F-3876-2FADF1AB24BA}"/>
              </a:ext>
            </a:extLst>
          </p:cNvPr>
          <p:cNvSpPr/>
          <p:nvPr/>
        </p:nvSpPr>
        <p:spPr>
          <a:xfrm>
            <a:off x="2947225" y="1705916"/>
            <a:ext cx="660400" cy="660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37" name="Audio 36">
            <a:extLst>
              <a:ext uri="{FF2B5EF4-FFF2-40B4-BE49-F238E27FC236}">
                <a16:creationId xmlns:a16="http://schemas.microsoft.com/office/drawing/2014/main" id="{DBF1B5DA-DA0C-DF46-EECE-A33373C7F3B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9.91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2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6"/>
    </mc:Choice>
    <mc:Fallback xmlns="">
      <p:transition spd="slow" advTm="1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E0672-D38F-4A81-9D58-9C303AC1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B3D1-098F-8438-1FBC-A1D9C808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567"/>
          </a:xfrm>
        </p:spPr>
        <p:txBody>
          <a:bodyPr>
            <a:noAutofit/>
          </a:bodyPr>
          <a:lstStyle/>
          <a:p>
            <a:r>
              <a:rPr lang="en-CA" sz="2100" dirty="0"/>
              <a:t>Training a </a:t>
            </a:r>
            <a:r>
              <a:rPr lang="en-CA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 (CNN)</a:t>
            </a:r>
            <a:r>
              <a:rPr lang="en-CA" sz="2100" dirty="0"/>
              <a:t> for Object Recognition with CIFAR-10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A5F43A-2357-26F6-F444-09EC8A7B785C}"/>
              </a:ext>
            </a:extLst>
          </p:cNvPr>
          <p:cNvSpPr/>
          <p:nvPr/>
        </p:nvSpPr>
        <p:spPr>
          <a:xfrm>
            <a:off x="838200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and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F2F25-B986-A0C5-AC2B-2AE5A7512143}"/>
              </a:ext>
            </a:extLst>
          </p:cNvPr>
          <p:cNvSpPr/>
          <p:nvPr/>
        </p:nvSpPr>
        <p:spPr>
          <a:xfrm>
            <a:off x="4807299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2F7A9C-E718-E771-0148-54BF5318DE0E}"/>
              </a:ext>
            </a:extLst>
          </p:cNvPr>
          <p:cNvSpPr/>
          <p:nvPr/>
        </p:nvSpPr>
        <p:spPr>
          <a:xfrm>
            <a:off x="838199" y="5713523"/>
            <a:ext cx="10515599" cy="6625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message: </a:t>
            </a: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assignment will train a CNN, tailored for image data, for object recognition by leveraging its structured design and optimizing performance through loss minimization. The image shows a sample of labeled images from the CIFAR-10 dataset. </a:t>
            </a:r>
          </a:p>
          <a:p>
            <a:pPr algn="l"/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06062C-1267-6DF6-98ED-B42F3592970A}"/>
              </a:ext>
            </a:extLst>
          </p:cNvPr>
          <p:cNvSpPr/>
          <p:nvPr/>
        </p:nvSpPr>
        <p:spPr>
          <a:xfrm>
            <a:off x="838200" y="1762895"/>
            <a:ext cx="3827282" cy="384073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Neural networks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 from data to make decisions, widely used in applications like identifying face and objects, and categorizing image, which all support functionalities in security and social media technologies (Al-</a:t>
            </a:r>
            <a:r>
              <a:rPr lang="en-CA" sz="11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Malah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K.I.M. 2024).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Convolutional Neural Networks (CNNs)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deep learning models for structured data like images, producing 3-D outputs called activations. They also apply to text, audio and signals, with their structure tailored to tasks by adjusting layer configurations and quantities (Al-</a:t>
            </a:r>
            <a:r>
              <a:rPr lang="en-CA" sz="11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Malah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K.I.M. 2024).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loss function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evaluates neural network performance, with CNN training focused on minimizing this loss (Aceves-Fernandez, M. A. 2020).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objective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a CNN for object recognition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CIFAR-10. It included dataset preparation, model design, training, evaluation, and insights.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6F2F70-F015-ECF8-41C6-C5A3909D328D}"/>
              </a:ext>
            </a:extLst>
          </p:cNvPr>
          <p:cNvSpPr/>
          <p:nvPr/>
        </p:nvSpPr>
        <p:spPr>
          <a:xfrm>
            <a:off x="4809321" y="1778526"/>
            <a:ext cx="6528847" cy="384073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F061F-9CF2-6392-E681-262D0BA1094D}"/>
              </a:ext>
            </a:extLst>
          </p:cNvPr>
          <p:cNvCxnSpPr/>
          <p:nvPr/>
        </p:nvCxnSpPr>
        <p:spPr>
          <a:xfrm>
            <a:off x="838200" y="1649775"/>
            <a:ext cx="382728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4A5799-8EAC-DE04-D882-576F0433DBDF}"/>
              </a:ext>
            </a:extLst>
          </p:cNvPr>
          <p:cNvCxnSpPr>
            <a:cxnSpLocks/>
          </p:cNvCxnSpPr>
          <p:nvPr/>
        </p:nvCxnSpPr>
        <p:spPr>
          <a:xfrm>
            <a:off x="4824952" y="1649775"/>
            <a:ext cx="652884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5A2A7AD-20F6-B235-78D5-206E1842D325}"/>
              </a:ext>
            </a:extLst>
          </p:cNvPr>
          <p:cNvSpPr/>
          <p:nvPr/>
        </p:nvSpPr>
        <p:spPr>
          <a:xfrm>
            <a:off x="11085491" y="206671"/>
            <a:ext cx="699989" cy="6999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37140-1411-DEB0-9665-541A7FE07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230" y="2353292"/>
            <a:ext cx="5307289" cy="30920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AC67BD-EBF2-7BF6-CE5C-5362B4E62D8F}"/>
              </a:ext>
            </a:extLst>
          </p:cNvPr>
          <p:cNvSpPr/>
          <p:nvPr/>
        </p:nvSpPr>
        <p:spPr>
          <a:xfrm>
            <a:off x="7118678" y="1981289"/>
            <a:ext cx="2322305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Sample of Labeled Images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29697707-7894-FBC0-806A-061D42EC1ED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3.909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90"/>
    </mc:Choice>
    <mc:Fallback xmlns="">
      <p:transition spd="slow" advTm="103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4A3C9-23F2-7FFE-B89F-7FF6C925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7A72-146C-AA34-922D-372DEDD6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567"/>
          </a:xfrm>
        </p:spPr>
        <p:txBody>
          <a:bodyPr>
            <a:normAutofit/>
          </a:bodyPr>
          <a:lstStyle/>
          <a:p>
            <a:r>
              <a:rPr lang="en-CA" sz="2100" dirty="0"/>
              <a:t>Understanding the CIFAR-10 Dataset and the Split M</a:t>
            </a:r>
            <a:r>
              <a:rPr lang="en-CA" sz="2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ethodology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7CBAA-2D0B-07E8-6BAB-EF25F8987795}"/>
              </a:ext>
            </a:extLst>
          </p:cNvPr>
          <p:cNvSpPr/>
          <p:nvPr/>
        </p:nvSpPr>
        <p:spPr>
          <a:xfrm>
            <a:off x="838200" y="1283268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and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5BEC4-D238-73F2-8EB7-CC03E836D040}"/>
              </a:ext>
            </a:extLst>
          </p:cNvPr>
          <p:cNvSpPr/>
          <p:nvPr/>
        </p:nvSpPr>
        <p:spPr>
          <a:xfrm>
            <a:off x="4807299" y="1283268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826E3-827C-26CB-7FA1-E1E98020BE11}"/>
              </a:ext>
            </a:extLst>
          </p:cNvPr>
          <p:cNvSpPr/>
          <p:nvPr/>
        </p:nvSpPr>
        <p:spPr>
          <a:xfrm>
            <a:off x="838200" y="1696912"/>
            <a:ext cx="3827282" cy="467561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CIFAR-10 is a popular image dataset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containing images and is designed specifically for visual recognition tasks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CA" sz="11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Mattmann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C. 2021). It's especially appropriate for this task since it's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widely used benchmark and a manageable size.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 consists of 60,000 images,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measuring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32x32 pixels,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categorized into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distinct object classes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The classes include airplane, bird, automobile, etc. (</a:t>
            </a:r>
            <a:r>
              <a:rPr lang="en-CA" sz="11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Keras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(n.d.) ‘CIFAR-10 Dataset API’).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 split methodology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80% training, 20% temporary, with the temporary set split equally into 10% validation and 10% test sets. The final split is 48,000 for training and 6,000 each for validation and testing.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a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set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essential for tuning hyperparameters, while </a:t>
            </a: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balancing model complexity and performance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avoid overfitting or underfitting (Witten et al. 2017).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3AED27-47E8-1CF4-129C-B7C7EBB5D858}"/>
              </a:ext>
            </a:extLst>
          </p:cNvPr>
          <p:cNvCxnSpPr/>
          <p:nvPr/>
        </p:nvCxnSpPr>
        <p:spPr>
          <a:xfrm>
            <a:off x="838200" y="1583791"/>
            <a:ext cx="382728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DA7DC-B317-E4B2-E95B-000256B3E521}"/>
              </a:ext>
            </a:extLst>
          </p:cNvPr>
          <p:cNvCxnSpPr>
            <a:cxnSpLocks/>
          </p:cNvCxnSpPr>
          <p:nvPr/>
        </p:nvCxnSpPr>
        <p:spPr>
          <a:xfrm>
            <a:off x="4824952" y="1583791"/>
            <a:ext cx="652884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65D8E074-8C38-AB22-66D9-02799F87D351}"/>
              </a:ext>
            </a:extLst>
          </p:cNvPr>
          <p:cNvSpPr/>
          <p:nvPr/>
        </p:nvSpPr>
        <p:spPr>
          <a:xfrm>
            <a:off x="11085491" y="206671"/>
            <a:ext cx="699989" cy="6999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555402-E475-9A1C-DBBE-567BC143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981" y="4097384"/>
            <a:ext cx="3921553" cy="2202274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BB2D4F7-BC8C-E9C3-2201-D929358573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734906"/>
              </p:ext>
            </p:extLst>
          </p:nvPr>
        </p:nvGraphicFramePr>
        <p:xfrm>
          <a:off x="5698897" y="1555161"/>
          <a:ext cx="4566894" cy="2460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6" name="Audio 15">
            <a:extLst>
              <a:ext uri="{FF2B5EF4-FFF2-40B4-BE49-F238E27FC236}">
                <a16:creationId xmlns:a16="http://schemas.microsoft.com/office/drawing/2014/main" id="{CA33FCE3-C315-72B4-E227-CBED487F8D5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4.657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49"/>
    </mc:Choice>
    <mc:Fallback xmlns="">
      <p:transition spd="slow" advTm="74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79EB5-A375-5FFB-6072-31081477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5AB92-6490-B8D9-300E-2EB2710FC020}"/>
              </a:ext>
            </a:extLst>
          </p:cNvPr>
          <p:cNvSpPr/>
          <p:nvPr/>
        </p:nvSpPr>
        <p:spPr>
          <a:xfrm>
            <a:off x="3277425" y="2575071"/>
            <a:ext cx="8216900" cy="7477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CA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Development Workflow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4AAC2B-4A2A-DBA1-8186-D36B1B74E802}"/>
              </a:ext>
            </a:extLst>
          </p:cNvPr>
          <p:cNvSpPr/>
          <p:nvPr/>
        </p:nvSpPr>
        <p:spPr>
          <a:xfrm>
            <a:off x="3277425" y="3565671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CA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Optimization and Validation</a:t>
            </a:r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C7252-C4FB-16A5-DAC5-A844F43B9C7C}"/>
              </a:ext>
            </a:extLst>
          </p:cNvPr>
          <p:cNvSpPr/>
          <p:nvPr/>
        </p:nvSpPr>
        <p:spPr>
          <a:xfrm>
            <a:off x="3277425" y="4556272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1AB743-7890-3386-0D01-867C15F6E2B9}"/>
              </a:ext>
            </a:extLst>
          </p:cNvPr>
          <p:cNvSpPr/>
          <p:nvPr/>
        </p:nvSpPr>
        <p:spPr>
          <a:xfrm>
            <a:off x="2947225" y="2618727"/>
            <a:ext cx="660400" cy="660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3B93D6-67BB-B91B-13D9-FCCF1E6B8223}"/>
              </a:ext>
            </a:extLst>
          </p:cNvPr>
          <p:cNvSpPr/>
          <p:nvPr/>
        </p:nvSpPr>
        <p:spPr>
          <a:xfrm>
            <a:off x="2947225" y="3609327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601025-B057-19B0-1372-06CB3026EC5F}"/>
              </a:ext>
            </a:extLst>
          </p:cNvPr>
          <p:cNvSpPr/>
          <p:nvPr/>
        </p:nvSpPr>
        <p:spPr>
          <a:xfrm>
            <a:off x="2947225" y="4599928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8F165-B606-43C4-5F20-77103828783B}"/>
              </a:ext>
            </a:extLst>
          </p:cNvPr>
          <p:cNvSpPr/>
          <p:nvPr/>
        </p:nvSpPr>
        <p:spPr>
          <a:xfrm>
            <a:off x="3277425" y="1662260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2E813B-9F36-3452-95F7-E5C63981A9E7}"/>
              </a:ext>
            </a:extLst>
          </p:cNvPr>
          <p:cNvSpPr/>
          <p:nvPr/>
        </p:nvSpPr>
        <p:spPr>
          <a:xfrm>
            <a:off x="2947225" y="1705916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305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405BB-5D44-88CD-BD7C-7E060CCB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13F9-1E94-73EB-87E6-2E1AEADA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567"/>
          </a:xfrm>
        </p:spPr>
        <p:txBody>
          <a:bodyPr>
            <a:normAutofit/>
          </a:bodyPr>
          <a:lstStyle/>
          <a:p>
            <a:r>
              <a:rPr lang="en-CA" sz="2100" dirty="0"/>
              <a:t>Data Exploration and Neural Network Architecture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EDC25E-EEE4-DAE2-29E4-AD3B465F14DE}"/>
              </a:ext>
            </a:extLst>
          </p:cNvPr>
          <p:cNvSpPr/>
          <p:nvPr/>
        </p:nvSpPr>
        <p:spPr>
          <a:xfrm>
            <a:off x="838200" y="1188995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and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20898B-E30A-78D9-1796-AA0A236B5093}"/>
              </a:ext>
            </a:extLst>
          </p:cNvPr>
          <p:cNvSpPr/>
          <p:nvPr/>
        </p:nvSpPr>
        <p:spPr>
          <a:xfrm>
            <a:off x="4807299" y="1188995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A67CA-3C62-1988-652C-0B06463E1211}"/>
              </a:ext>
            </a:extLst>
          </p:cNvPr>
          <p:cNvSpPr/>
          <p:nvPr/>
        </p:nvSpPr>
        <p:spPr>
          <a:xfrm>
            <a:off x="838200" y="1602638"/>
            <a:ext cx="3827282" cy="397803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5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 Preparation, Visualization:</a:t>
            </a:r>
            <a:r>
              <a:rPr lang="en-CA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Loaded CIFAR-10, normalized pixel values to [0,1], split data into 80/10/10, and applied one-hot encoding to labels. Displayed a sample image with its label and visualized training set images in a grid for diversity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5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Analysis</a:t>
            </a:r>
            <a:r>
              <a:rPr lang="en-CA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Verified dataset shapes, analyzed class distributions, and ensured data readiness for modeling.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5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Structure</a:t>
            </a:r>
            <a:r>
              <a:rPr lang="en-CA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Built a 3-layer model </a:t>
            </a:r>
            <a:r>
              <a:rPr lang="en-US" sz="105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</a:t>
            </a:r>
            <a:r>
              <a:rPr lang="en-US" sz="1050" dirty="0" err="1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ReLU</a:t>
            </a:r>
            <a:r>
              <a:rPr lang="en-US" sz="105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activation, each followed by batch normalization and max-pooling, </a:t>
            </a:r>
            <a:r>
              <a:rPr lang="en-CA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extract image features and simplify data. Dropout for preventing overfitting, and a final layer for predicting probabilities for 10 categories.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05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5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Setup</a:t>
            </a:r>
            <a:r>
              <a:rPr lang="en-CA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Configured the model with an Adam efficient optimizer, categorical cross entropy loss function for multi-class predictions, and accuracy tracking.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5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Understanding and Model Summary</a:t>
            </a:r>
            <a:r>
              <a:rPr lang="en-CA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 function visualized images with labels and summarized the model's design, highlighting its key components and overall complexity.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C1BEF-6E66-84A9-01CD-29C1DC3D7BC0}"/>
              </a:ext>
            </a:extLst>
          </p:cNvPr>
          <p:cNvSpPr/>
          <p:nvPr/>
        </p:nvSpPr>
        <p:spPr>
          <a:xfrm>
            <a:off x="4824952" y="1602638"/>
            <a:ext cx="6528847" cy="397803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B72BB4-5DC6-BFBC-A2BF-DC823C76444A}"/>
              </a:ext>
            </a:extLst>
          </p:cNvPr>
          <p:cNvCxnSpPr/>
          <p:nvPr/>
        </p:nvCxnSpPr>
        <p:spPr>
          <a:xfrm>
            <a:off x="838200" y="1489518"/>
            <a:ext cx="382728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3D7362-119B-4F39-F4E9-D54A201562BD}"/>
              </a:ext>
            </a:extLst>
          </p:cNvPr>
          <p:cNvCxnSpPr>
            <a:cxnSpLocks/>
          </p:cNvCxnSpPr>
          <p:nvPr/>
        </p:nvCxnSpPr>
        <p:spPr>
          <a:xfrm>
            <a:off x="4824952" y="1489518"/>
            <a:ext cx="652884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5148323-EC13-1B8A-0CAB-C0FAA25FB372}"/>
              </a:ext>
            </a:extLst>
          </p:cNvPr>
          <p:cNvSpPr/>
          <p:nvPr/>
        </p:nvSpPr>
        <p:spPr>
          <a:xfrm>
            <a:off x="11085491" y="206671"/>
            <a:ext cx="699989" cy="6999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97E8BA-1329-75FE-304E-073ABD154052}"/>
              </a:ext>
            </a:extLst>
          </p:cNvPr>
          <p:cNvSpPr/>
          <p:nvPr/>
        </p:nvSpPr>
        <p:spPr>
          <a:xfrm>
            <a:off x="5542962" y="1866505"/>
            <a:ext cx="4958498" cy="3582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6744C650-0E12-E322-A4A7-D5BFD9511B3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35467546"/>
                  </p:ext>
                </p:extLst>
              </p:nvPr>
            </p:nvGraphicFramePr>
            <p:xfrm>
              <a:off x="5498512" y="1958978"/>
              <a:ext cx="5050083" cy="350857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6" name="Chart 15">
                <a:extLst>
                  <a:ext uri="{FF2B5EF4-FFF2-40B4-BE49-F238E27FC236}">
                    <a16:creationId xmlns:a16="http://schemas.microsoft.com/office/drawing/2014/main" id="{6744C650-0E12-E322-A4A7-D5BFD9511B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8512" y="1958978"/>
                <a:ext cx="5050083" cy="350857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C6BDD0B-D276-39EC-324E-F9E5110F8DF7}"/>
              </a:ext>
            </a:extLst>
          </p:cNvPr>
          <p:cNvSpPr/>
          <p:nvPr/>
        </p:nvSpPr>
        <p:spPr>
          <a:xfrm>
            <a:off x="838199" y="5703213"/>
            <a:ext cx="10515599" cy="6625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message: </a:t>
            </a: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parameter distribution highlights that computational complexity is concentrated in Dense and Conv2D layers for feature learning and predictions; while pooling and dropout layers ensure efficiency and prevent overfitting.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0CBC8F31-D385-2E66-A075-346506DE1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844"/>
    </mc:Choice>
    <mc:Fallback xmlns="">
      <p:transition spd="slow" advTm="16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B48E-F6DB-6DA1-5A60-07E5565E2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A639-F956-FA64-A711-2DAEAA5B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567"/>
          </a:xfrm>
        </p:spPr>
        <p:txBody>
          <a:bodyPr>
            <a:noAutofit/>
          </a:bodyPr>
          <a:lstStyle/>
          <a:p>
            <a:r>
              <a:rPr lang="en-CA" sz="2100" dirty="0"/>
              <a:t>Improving Robustness and Generalization with Augmentation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DBC1F-05A3-1F90-BCD3-03BFD8819A40}"/>
              </a:ext>
            </a:extLst>
          </p:cNvPr>
          <p:cNvSpPr/>
          <p:nvPr/>
        </p:nvSpPr>
        <p:spPr>
          <a:xfrm>
            <a:off x="838200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and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11183-2A05-0C30-2210-013513816D28}"/>
              </a:ext>
            </a:extLst>
          </p:cNvPr>
          <p:cNvSpPr/>
          <p:nvPr/>
        </p:nvSpPr>
        <p:spPr>
          <a:xfrm>
            <a:off x="4807299" y="1349252"/>
            <a:ext cx="3794090" cy="261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BD8D93-4EF1-2EFB-09DD-5A421B05C89E}"/>
              </a:ext>
            </a:extLst>
          </p:cNvPr>
          <p:cNvSpPr/>
          <p:nvPr/>
        </p:nvSpPr>
        <p:spPr>
          <a:xfrm>
            <a:off x="838200" y="1762895"/>
            <a:ext cx="3827282" cy="366694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Augmentation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Rotations, shifts, flips, zooms, and shearing were applied to the training data to increase diversity and strengthen the ability to handle new and unfamiliar inputs.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Setup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The model was trained on the augmented dataset with a batch size of 64 images for up to 35 epochs, using validation data for performance monitoring.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Overfitting Control: 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Early stopping and model checkpointing were employed to halt training when validation loss stopped improving and restore the weights of the best-performing epoch, ensuring both generalization and reliability.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Generalization Strategy</a:t>
            </a:r>
            <a:r>
              <a:rPr lang="en-CA" sz="11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Combined augmentation and early stopping ensured the model could learn effectively from diverse data while avoiding overfitting, leading to better predictions on new images.</a:t>
            </a:r>
            <a:endParaRPr lang="en-US" sz="11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2F4522-C6BC-F9B8-5382-8F2BFE4AE465}"/>
              </a:ext>
            </a:extLst>
          </p:cNvPr>
          <p:cNvSpPr/>
          <p:nvPr/>
        </p:nvSpPr>
        <p:spPr>
          <a:xfrm>
            <a:off x="4824952" y="1762895"/>
            <a:ext cx="6528847" cy="366694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12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30E29D-06F0-F143-B375-DA016292BF2E}"/>
              </a:ext>
            </a:extLst>
          </p:cNvPr>
          <p:cNvCxnSpPr/>
          <p:nvPr/>
        </p:nvCxnSpPr>
        <p:spPr>
          <a:xfrm>
            <a:off x="838200" y="1649775"/>
            <a:ext cx="382728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423311-8E41-9402-DF51-0B37879F529B}"/>
              </a:ext>
            </a:extLst>
          </p:cNvPr>
          <p:cNvCxnSpPr>
            <a:cxnSpLocks/>
          </p:cNvCxnSpPr>
          <p:nvPr/>
        </p:nvCxnSpPr>
        <p:spPr>
          <a:xfrm>
            <a:off x="4824952" y="1649775"/>
            <a:ext cx="652884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1992761-F06D-51B3-81F9-438A3AA1C289}"/>
              </a:ext>
            </a:extLst>
          </p:cNvPr>
          <p:cNvSpPr/>
          <p:nvPr/>
        </p:nvSpPr>
        <p:spPr>
          <a:xfrm>
            <a:off x="11085491" y="206671"/>
            <a:ext cx="699989" cy="69998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F06A9-01D7-C1F6-5D25-F07FEE67D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138" y="2016421"/>
            <a:ext cx="4411321" cy="313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15DAA4-AD5A-5ED3-4009-7A6C19247A7A}"/>
              </a:ext>
            </a:extLst>
          </p:cNvPr>
          <p:cNvSpPr/>
          <p:nvPr/>
        </p:nvSpPr>
        <p:spPr>
          <a:xfrm>
            <a:off x="838199" y="5580662"/>
            <a:ext cx="10515599" cy="66256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 message: </a:t>
            </a:r>
            <a:r>
              <a:rPr lang="en-CA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data augmentation and early stopping with checkpointing, the model effectively generalized while minimizing overfitting. The graph shows both losses decreasing in tandem, indicating a well-trained model with robust performance on unseen data.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7818820A-AE8F-6714-3875-9C8792FEE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16"/>
    </mc:Choice>
    <mc:Fallback xmlns="">
      <p:transition spd="slow" advTm="79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3882-055E-998C-FCFA-D1C2A98A7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5F11-0001-6924-7B5C-96A136D6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DA6E9A-5DDF-9797-1F45-6E103C430BB1}"/>
              </a:ext>
            </a:extLst>
          </p:cNvPr>
          <p:cNvSpPr/>
          <p:nvPr/>
        </p:nvSpPr>
        <p:spPr>
          <a:xfrm>
            <a:off x="3277425" y="2575071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CA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Development Workflow</a:t>
            </a:r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D5442-23EC-D2AB-CEFA-F5D5ABCB9A68}"/>
              </a:ext>
            </a:extLst>
          </p:cNvPr>
          <p:cNvSpPr/>
          <p:nvPr/>
        </p:nvSpPr>
        <p:spPr>
          <a:xfrm>
            <a:off x="3277425" y="3565671"/>
            <a:ext cx="8216900" cy="7477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CA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Optimization and Validation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1B2A39-BF9C-7FD5-B361-571476A85266}"/>
              </a:ext>
            </a:extLst>
          </p:cNvPr>
          <p:cNvSpPr/>
          <p:nvPr/>
        </p:nvSpPr>
        <p:spPr>
          <a:xfrm>
            <a:off x="3277425" y="4556272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AC51CD-FC88-BD47-B323-A8AC43EEA2B3}"/>
              </a:ext>
            </a:extLst>
          </p:cNvPr>
          <p:cNvSpPr/>
          <p:nvPr/>
        </p:nvSpPr>
        <p:spPr>
          <a:xfrm>
            <a:off x="2947225" y="2618727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3A8BE2-DC0B-BB52-8DB9-3682F5BA9AC0}"/>
              </a:ext>
            </a:extLst>
          </p:cNvPr>
          <p:cNvSpPr/>
          <p:nvPr/>
        </p:nvSpPr>
        <p:spPr>
          <a:xfrm>
            <a:off x="2947225" y="3609327"/>
            <a:ext cx="660400" cy="660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540238-1DD6-0088-277E-2E65C4AF493A}"/>
              </a:ext>
            </a:extLst>
          </p:cNvPr>
          <p:cNvSpPr/>
          <p:nvPr/>
        </p:nvSpPr>
        <p:spPr>
          <a:xfrm>
            <a:off x="2947225" y="4599928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4829B-8A54-F036-F991-C3E6C02D7FAB}"/>
              </a:ext>
            </a:extLst>
          </p:cNvPr>
          <p:cNvSpPr/>
          <p:nvPr/>
        </p:nvSpPr>
        <p:spPr>
          <a:xfrm>
            <a:off x="3277425" y="1662260"/>
            <a:ext cx="8216900" cy="7477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9000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38BE85-FFAB-E477-41CF-4C9041EDDB6B}"/>
              </a:ext>
            </a:extLst>
          </p:cNvPr>
          <p:cNvSpPr/>
          <p:nvPr/>
        </p:nvSpPr>
        <p:spPr>
          <a:xfrm>
            <a:off x="2947225" y="1705916"/>
            <a:ext cx="660400" cy="660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83622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5923</TotalTime>
  <Words>2219</Words>
  <Application>Microsoft Macintosh PowerPoint</Application>
  <PresentationFormat>Widescreen</PresentationFormat>
  <Paragraphs>176</Paragraphs>
  <Slides>15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Verdana</vt:lpstr>
      <vt:lpstr>Office Theme</vt:lpstr>
      <vt:lpstr>Object Recognition with Neural Networks Using the CIFAR-10 Dataset</vt:lpstr>
      <vt:lpstr>Executive Summary</vt:lpstr>
      <vt:lpstr>Agenda</vt:lpstr>
      <vt:lpstr>Training a Convolutional Neural Network (CNN) for Object Recognition with CIFAR-10</vt:lpstr>
      <vt:lpstr>Understanding the CIFAR-10 Dataset and the Split Methodology</vt:lpstr>
      <vt:lpstr>Agenda</vt:lpstr>
      <vt:lpstr>Data Exploration and Neural Network Architecture</vt:lpstr>
      <vt:lpstr>Improving Robustness and Generalization with Augmentation</vt:lpstr>
      <vt:lpstr>Agenda</vt:lpstr>
      <vt:lpstr>From Metrics to Visuals: Understanding Model Behavior</vt:lpstr>
      <vt:lpstr>Performance Overview: Consistent Accuracy with Notable Misclassifications in Similar Classes</vt:lpstr>
      <vt:lpstr>Agenda</vt:lpstr>
      <vt:lpstr>Refining The Model: Tackling Overfitting with Data Split Adjustments, Simplified Architecture, and Targeted Enhancements</vt:lpstr>
      <vt:lpstr>Learnings and Conclusion</vt:lpstr>
      <vt:lpstr>Appendix: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Nikolic, Natali</dc:creator>
  <cp:lastModifiedBy>Nikolic, Natali</cp:lastModifiedBy>
  <cp:revision>59</cp:revision>
  <dcterms:created xsi:type="dcterms:W3CDTF">2024-10-18T20:18:47Z</dcterms:created>
  <dcterms:modified xsi:type="dcterms:W3CDTF">2025-01-20T20:09:08Z</dcterms:modified>
</cp:coreProperties>
</file>